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</p:sldMasterIdLst>
  <p:notesMasterIdLst>
    <p:notesMasterId r:id="rId28"/>
  </p:notesMasterIdLst>
  <p:sldIdLst>
    <p:sldId id="287" r:id="rId4"/>
    <p:sldId id="315" r:id="rId5"/>
    <p:sldId id="318" r:id="rId6"/>
    <p:sldId id="320" r:id="rId7"/>
    <p:sldId id="324" r:id="rId8"/>
    <p:sldId id="330" r:id="rId9"/>
    <p:sldId id="348" r:id="rId10"/>
    <p:sldId id="349" r:id="rId11"/>
    <p:sldId id="347" r:id="rId12"/>
    <p:sldId id="333" r:id="rId13"/>
    <p:sldId id="341" r:id="rId14"/>
    <p:sldId id="358" r:id="rId15"/>
    <p:sldId id="356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4" r:id="rId25"/>
    <p:sldId id="258" r:id="rId26"/>
    <p:sldId id="259" r:id="rId27"/>
  </p:sldIdLst>
  <p:sldSz cx="9144000" cy="6858000" type="screen4x3"/>
  <p:notesSz cx="6797675" cy="9926638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7" autoAdjust="0"/>
    <p:restoredTop sz="94656" autoAdjust="0"/>
  </p:normalViewPr>
  <p:slideViewPr>
    <p:cSldViewPr>
      <p:cViewPr varScale="1">
        <p:scale>
          <a:sx n="77" d="100"/>
          <a:sy n="77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9.1134295713036148E-2"/>
          <c:y val="3.9359370600816644E-2"/>
          <c:w val="0.73832333411268991"/>
          <c:h val="0.8478971341820617"/>
        </c:manualLayout>
      </c:layout>
      <c:barChart>
        <c:barDir val="col"/>
        <c:grouping val="clustered"/>
        <c:ser>
          <c:idx val="0"/>
          <c:order val="0"/>
          <c:tx>
            <c:strRef>
              <c:f>Sheet3!$A$3</c:f>
              <c:strCache>
                <c:ptCount val="1"/>
                <c:pt idx="0">
                  <c:v>주일 낮예배</c:v>
                </c:pt>
              </c:strCache>
            </c:strRef>
          </c:tx>
          <c:dLbls>
            <c:showVal val="1"/>
          </c:dLbls>
          <c:cat>
            <c:strRef>
              <c:f>Sheet3!$B$2:$I$2</c:f>
              <c:strCache>
                <c:ptCount val="8"/>
                <c:pt idx="0">
                  <c:v>2002년</c:v>
                </c:pt>
                <c:pt idx="1">
                  <c:v>2003년</c:v>
                </c:pt>
                <c:pt idx="2">
                  <c:v>2004년</c:v>
                </c:pt>
                <c:pt idx="3">
                  <c:v>2005년</c:v>
                </c:pt>
                <c:pt idx="4">
                  <c:v>2006년</c:v>
                </c:pt>
                <c:pt idx="5">
                  <c:v>2007년</c:v>
                </c:pt>
                <c:pt idx="6">
                  <c:v>2008년</c:v>
                </c:pt>
                <c:pt idx="7">
                  <c:v>2009년</c:v>
                </c:pt>
              </c:strCache>
            </c:strRef>
          </c:cat>
          <c:val>
            <c:numRef>
              <c:f>Sheet3!$B$3:$I$3</c:f>
              <c:numCache>
                <c:formatCode>General</c:formatCode>
                <c:ptCount val="8"/>
                <c:pt idx="0">
                  <c:v>158</c:v>
                </c:pt>
                <c:pt idx="1">
                  <c:v>188</c:v>
                </c:pt>
                <c:pt idx="2">
                  <c:v>328</c:v>
                </c:pt>
                <c:pt idx="3">
                  <c:v>443</c:v>
                </c:pt>
                <c:pt idx="4">
                  <c:v>532</c:v>
                </c:pt>
                <c:pt idx="5">
                  <c:v>632</c:v>
                </c:pt>
                <c:pt idx="6">
                  <c:v>723</c:v>
                </c:pt>
                <c:pt idx="7">
                  <c:v>833</c:v>
                </c:pt>
              </c:numCache>
            </c:numRef>
          </c:val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주일 오후예배</c:v>
                </c:pt>
              </c:strCache>
            </c:strRef>
          </c:tx>
          <c:dLbls>
            <c:showVal val="1"/>
          </c:dLbls>
          <c:cat>
            <c:strRef>
              <c:f>Sheet3!$B$2:$I$2</c:f>
              <c:strCache>
                <c:ptCount val="8"/>
                <c:pt idx="0">
                  <c:v>2002년</c:v>
                </c:pt>
                <c:pt idx="1">
                  <c:v>2003년</c:v>
                </c:pt>
                <c:pt idx="2">
                  <c:v>2004년</c:v>
                </c:pt>
                <c:pt idx="3">
                  <c:v>2005년</c:v>
                </c:pt>
                <c:pt idx="4">
                  <c:v>2006년</c:v>
                </c:pt>
                <c:pt idx="5">
                  <c:v>2007년</c:v>
                </c:pt>
                <c:pt idx="6">
                  <c:v>2008년</c:v>
                </c:pt>
                <c:pt idx="7">
                  <c:v>2009년</c:v>
                </c:pt>
              </c:strCache>
            </c:strRef>
          </c:cat>
          <c:val>
            <c:numRef>
              <c:f>Sheet3!$B$4:$I$4</c:f>
              <c:numCache>
                <c:formatCode>General</c:formatCode>
                <c:ptCount val="8"/>
                <c:pt idx="0">
                  <c:v>72</c:v>
                </c:pt>
                <c:pt idx="1">
                  <c:v>84</c:v>
                </c:pt>
                <c:pt idx="2">
                  <c:v>126</c:v>
                </c:pt>
                <c:pt idx="3">
                  <c:v>160</c:v>
                </c:pt>
                <c:pt idx="4">
                  <c:v>169</c:v>
                </c:pt>
                <c:pt idx="5">
                  <c:v>179</c:v>
                </c:pt>
                <c:pt idx="6">
                  <c:v>199</c:v>
                </c:pt>
                <c:pt idx="7">
                  <c:v>214</c:v>
                </c:pt>
              </c:numCache>
            </c:numRef>
          </c:val>
        </c:ser>
        <c:ser>
          <c:idx val="2"/>
          <c:order val="2"/>
          <c:tx>
            <c:strRef>
              <c:f>Sheet3!$A$5</c:f>
              <c:strCache>
                <c:ptCount val="1"/>
                <c:pt idx="0">
                  <c:v>토요심야</c:v>
                </c:pt>
              </c:strCache>
            </c:strRef>
          </c:tx>
          <c:dLbls>
            <c:showVal val="1"/>
          </c:dLbls>
          <c:cat>
            <c:strRef>
              <c:f>Sheet3!$B$2:$I$2</c:f>
              <c:strCache>
                <c:ptCount val="8"/>
                <c:pt idx="0">
                  <c:v>2002년</c:v>
                </c:pt>
                <c:pt idx="1">
                  <c:v>2003년</c:v>
                </c:pt>
                <c:pt idx="2">
                  <c:v>2004년</c:v>
                </c:pt>
                <c:pt idx="3">
                  <c:v>2005년</c:v>
                </c:pt>
                <c:pt idx="4">
                  <c:v>2006년</c:v>
                </c:pt>
                <c:pt idx="5">
                  <c:v>2007년</c:v>
                </c:pt>
                <c:pt idx="6">
                  <c:v>2008년</c:v>
                </c:pt>
                <c:pt idx="7">
                  <c:v>2009년</c:v>
                </c:pt>
              </c:strCache>
            </c:strRef>
          </c:cat>
          <c:val>
            <c:numRef>
              <c:f>Sheet3!$B$5:$I$5</c:f>
              <c:numCache>
                <c:formatCode>General</c:formatCode>
                <c:ptCount val="8"/>
                <c:pt idx="0">
                  <c:v>37</c:v>
                </c:pt>
                <c:pt idx="1">
                  <c:v>41</c:v>
                </c:pt>
                <c:pt idx="2">
                  <c:v>69</c:v>
                </c:pt>
                <c:pt idx="3">
                  <c:v>83</c:v>
                </c:pt>
                <c:pt idx="4">
                  <c:v>111</c:v>
                </c:pt>
                <c:pt idx="5">
                  <c:v>128</c:v>
                </c:pt>
                <c:pt idx="6">
                  <c:v>147</c:v>
                </c:pt>
                <c:pt idx="7">
                  <c:v>180</c:v>
                </c:pt>
              </c:numCache>
            </c:numRef>
          </c:val>
        </c:ser>
        <c:axId val="65719296"/>
        <c:axId val="65745664"/>
      </c:barChart>
      <c:catAx>
        <c:axId val="65719296"/>
        <c:scaling>
          <c:orientation val="minMax"/>
        </c:scaling>
        <c:axPos val="b"/>
        <c:tickLblPos val="nextTo"/>
        <c:crossAx val="65745664"/>
        <c:crosses val="autoZero"/>
        <c:auto val="1"/>
        <c:lblAlgn val="ctr"/>
        <c:lblOffset val="100"/>
      </c:catAx>
      <c:valAx>
        <c:axId val="65745664"/>
        <c:scaling>
          <c:orientation val="minMax"/>
        </c:scaling>
        <c:axPos val="l"/>
        <c:majorGridlines/>
        <c:numFmt formatCode="General" sourceLinked="1"/>
        <c:tickLblPos val="nextTo"/>
        <c:crossAx val="6571929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Sheet1!$A$4</c:f>
              <c:strCache>
                <c:ptCount val="1"/>
                <c:pt idx="0">
                  <c:v>정회원</c:v>
                </c:pt>
              </c:strCache>
            </c:strRef>
          </c:tx>
          <c:dLbls>
            <c:showVal val="1"/>
          </c:dLbls>
          <c:cat>
            <c:strRef>
              <c:f>Sheet1!$B$3:$I$3</c:f>
              <c:strCache>
                <c:ptCount val="8"/>
                <c:pt idx="0">
                  <c:v>2002년</c:v>
                </c:pt>
                <c:pt idx="1">
                  <c:v>2003년</c:v>
                </c:pt>
                <c:pt idx="2">
                  <c:v>2004년</c:v>
                </c:pt>
                <c:pt idx="3">
                  <c:v>2005년</c:v>
                </c:pt>
                <c:pt idx="4">
                  <c:v>2006년</c:v>
                </c:pt>
                <c:pt idx="5">
                  <c:v>2007년</c:v>
                </c:pt>
                <c:pt idx="6">
                  <c:v>2008년</c:v>
                </c:pt>
                <c:pt idx="7">
                  <c:v>2009년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182</c:v>
                </c:pt>
                <c:pt idx="1">
                  <c:v>221</c:v>
                </c:pt>
                <c:pt idx="2">
                  <c:v>554</c:v>
                </c:pt>
                <c:pt idx="3">
                  <c:v>429</c:v>
                </c:pt>
                <c:pt idx="4">
                  <c:v>748</c:v>
                </c:pt>
                <c:pt idx="5">
                  <c:v>650</c:v>
                </c:pt>
                <c:pt idx="6">
                  <c:v>748</c:v>
                </c:pt>
                <c:pt idx="7">
                  <c:v>1032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구도인</c:v>
                </c:pt>
              </c:strCache>
            </c:strRef>
          </c:tx>
          <c:dLbls>
            <c:showVal val="1"/>
          </c:dLbls>
          <c:cat>
            <c:strRef>
              <c:f>Sheet1!$B$3:$I$3</c:f>
              <c:strCache>
                <c:ptCount val="8"/>
                <c:pt idx="0">
                  <c:v>2002년</c:v>
                </c:pt>
                <c:pt idx="1">
                  <c:v>2003년</c:v>
                </c:pt>
                <c:pt idx="2">
                  <c:v>2004년</c:v>
                </c:pt>
                <c:pt idx="3">
                  <c:v>2005년</c:v>
                </c:pt>
                <c:pt idx="4">
                  <c:v>2006년</c:v>
                </c:pt>
                <c:pt idx="5">
                  <c:v>2007년</c:v>
                </c:pt>
                <c:pt idx="6">
                  <c:v>2008년</c:v>
                </c:pt>
                <c:pt idx="7">
                  <c:v>2009년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94</c:v>
                </c:pt>
                <c:pt idx="1">
                  <c:v>91</c:v>
                </c:pt>
                <c:pt idx="2">
                  <c:v>209</c:v>
                </c:pt>
                <c:pt idx="3">
                  <c:v>192</c:v>
                </c:pt>
                <c:pt idx="4">
                  <c:v>252</c:v>
                </c:pt>
                <c:pt idx="5">
                  <c:v>217</c:v>
                </c:pt>
                <c:pt idx="6">
                  <c:v>252</c:v>
                </c:pt>
                <c:pt idx="7">
                  <c:v>299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총계</c:v>
                </c:pt>
              </c:strCache>
            </c:strRef>
          </c:tx>
          <c:dLbls>
            <c:showVal val="1"/>
          </c:dLbls>
          <c:cat>
            <c:strRef>
              <c:f>Sheet1!$B$3:$I$3</c:f>
              <c:strCache>
                <c:ptCount val="8"/>
                <c:pt idx="0">
                  <c:v>2002년</c:v>
                </c:pt>
                <c:pt idx="1">
                  <c:v>2003년</c:v>
                </c:pt>
                <c:pt idx="2">
                  <c:v>2004년</c:v>
                </c:pt>
                <c:pt idx="3">
                  <c:v>2005년</c:v>
                </c:pt>
                <c:pt idx="4">
                  <c:v>2006년</c:v>
                </c:pt>
                <c:pt idx="5">
                  <c:v>2007년</c:v>
                </c:pt>
                <c:pt idx="6">
                  <c:v>2008년</c:v>
                </c:pt>
                <c:pt idx="7">
                  <c:v>2009년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276</c:v>
                </c:pt>
                <c:pt idx="1">
                  <c:v>312</c:v>
                </c:pt>
                <c:pt idx="2">
                  <c:v>763</c:v>
                </c:pt>
                <c:pt idx="3">
                  <c:v>871</c:v>
                </c:pt>
                <c:pt idx="4">
                  <c:v>1000</c:v>
                </c:pt>
                <c:pt idx="5">
                  <c:v>872</c:v>
                </c:pt>
                <c:pt idx="6">
                  <c:v>1000</c:v>
                </c:pt>
                <c:pt idx="7">
                  <c:v>1331</c:v>
                </c:pt>
              </c:numCache>
            </c:numRef>
          </c:val>
        </c:ser>
        <c:axId val="42505344"/>
        <c:axId val="42506880"/>
      </c:barChart>
      <c:catAx>
        <c:axId val="42505344"/>
        <c:scaling>
          <c:orientation val="minMax"/>
        </c:scaling>
        <c:axPos val="b"/>
        <c:tickLblPos val="nextTo"/>
        <c:crossAx val="42506880"/>
        <c:crosses val="autoZero"/>
        <c:auto val="1"/>
        <c:lblAlgn val="ctr"/>
        <c:lblOffset val="100"/>
      </c:catAx>
      <c:valAx>
        <c:axId val="42506880"/>
        <c:scaling>
          <c:orientation val="minMax"/>
        </c:scaling>
        <c:axPos val="l"/>
        <c:majorGridlines/>
        <c:numFmt formatCode="General" sourceLinked="1"/>
        <c:tickLblPos val="nextTo"/>
        <c:crossAx val="42505344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/>
      <c:barChart>
        <c:barDir val="col"/>
        <c:grouping val="clustered"/>
        <c:ser>
          <c:idx val="0"/>
          <c:order val="0"/>
          <c:tx>
            <c:strRef>
              <c:f>Sheet4!$A$2</c:f>
              <c:strCache>
                <c:ptCount val="1"/>
                <c:pt idx="0">
                  <c:v>지원비</c:v>
                </c:pt>
              </c:strCache>
            </c:strRef>
          </c:tx>
          <c:dLbls>
            <c:showVal val="1"/>
          </c:dLbls>
          <c:cat>
            <c:strRef>
              <c:f>Sheet4!$B$1:$I$1</c:f>
              <c:strCache>
                <c:ptCount val="8"/>
                <c:pt idx="0">
                  <c:v>2002년</c:v>
                </c:pt>
                <c:pt idx="1">
                  <c:v>2003년</c:v>
                </c:pt>
                <c:pt idx="2">
                  <c:v>2004년</c:v>
                </c:pt>
                <c:pt idx="3">
                  <c:v>2005년</c:v>
                </c:pt>
                <c:pt idx="4">
                  <c:v>2006년</c:v>
                </c:pt>
                <c:pt idx="5">
                  <c:v>2007년</c:v>
                </c:pt>
                <c:pt idx="6">
                  <c:v>2008년</c:v>
                </c:pt>
                <c:pt idx="7">
                  <c:v>2009년</c:v>
                </c:pt>
              </c:strCache>
            </c:strRef>
          </c:cat>
          <c:val>
            <c:numRef>
              <c:f>Sheet4!$B$2:$I$2</c:f>
              <c:numCache>
                <c:formatCode>#,##0</c:formatCode>
                <c:ptCount val="8"/>
                <c:pt idx="0">
                  <c:v>12879</c:v>
                </c:pt>
                <c:pt idx="1">
                  <c:v>40530</c:v>
                </c:pt>
                <c:pt idx="2">
                  <c:v>46645</c:v>
                </c:pt>
                <c:pt idx="3">
                  <c:v>72258</c:v>
                </c:pt>
                <c:pt idx="4">
                  <c:v>124158</c:v>
                </c:pt>
                <c:pt idx="5">
                  <c:v>149126</c:v>
                </c:pt>
                <c:pt idx="6">
                  <c:v>264380</c:v>
                </c:pt>
                <c:pt idx="7">
                  <c:v>532014</c:v>
                </c:pt>
              </c:numCache>
            </c:numRef>
          </c:val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지원교회</c:v>
                </c:pt>
              </c:strCache>
            </c:strRef>
          </c:tx>
          <c:dLbls>
            <c:showVal val="1"/>
          </c:dLbls>
          <c:cat>
            <c:strRef>
              <c:f>Sheet4!$B$1:$I$1</c:f>
              <c:strCache>
                <c:ptCount val="8"/>
                <c:pt idx="0">
                  <c:v>2002년</c:v>
                </c:pt>
                <c:pt idx="1">
                  <c:v>2003년</c:v>
                </c:pt>
                <c:pt idx="2">
                  <c:v>2004년</c:v>
                </c:pt>
                <c:pt idx="3">
                  <c:v>2005년</c:v>
                </c:pt>
                <c:pt idx="4">
                  <c:v>2006년</c:v>
                </c:pt>
                <c:pt idx="5">
                  <c:v>2007년</c:v>
                </c:pt>
                <c:pt idx="6">
                  <c:v>2008년</c:v>
                </c:pt>
                <c:pt idx="7">
                  <c:v>2009년</c:v>
                </c:pt>
              </c:strCache>
            </c:strRef>
          </c:cat>
          <c:val>
            <c:numRef>
              <c:f>Sheet4!$B$3:$I$3</c:f>
              <c:numCache>
                <c:formatCode>General</c:formatCode>
                <c:ptCount val="8"/>
                <c:pt idx="0">
                  <c:v>7</c:v>
                </c:pt>
                <c:pt idx="1">
                  <c:v>18</c:v>
                </c:pt>
                <c:pt idx="2">
                  <c:v>19</c:v>
                </c:pt>
                <c:pt idx="3">
                  <c:v>41</c:v>
                </c:pt>
                <c:pt idx="4">
                  <c:v>44</c:v>
                </c:pt>
                <c:pt idx="5">
                  <c:v>31</c:v>
                </c:pt>
                <c:pt idx="6">
                  <c:v>34</c:v>
                </c:pt>
                <c:pt idx="7">
                  <c:v>41</c:v>
                </c:pt>
              </c:numCache>
            </c:numRef>
          </c:val>
        </c:ser>
        <c:axId val="42523264"/>
        <c:axId val="38490496"/>
      </c:barChart>
      <c:catAx>
        <c:axId val="42523264"/>
        <c:scaling>
          <c:orientation val="minMax"/>
        </c:scaling>
        <c:axPos val="b"/>
        <c:tickLblPos val="nextTo"/>
        <c:crossAx val="38490496"/>
        <c:crosses val="autoZero"/>
        <c:auto val="1"/>
        <c:lblAlgn val="ctr"/>
        <c:lblOffset val="100"/>
      </c:catAx>
      <c:valAx>
        <c:axId val="38490496"/>
        <c:scaling>
          <c:orientation val="minMax"/>
        </c:scaling>
        <c:axPos val="l"/>
        <c:majorGridlines/>
        <c:numFmt formatCode="#,##0" sourceLinked="1"/>
        <c:tickLblPos val="nextTo"/>
        <c:crossAx val="425232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zh-TW"/>
          </a:p>
        </c:txPr>
      </c:legendEntry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0146BF35-D669-4720-878F-5DACA8D0E46F}" type="datetimeFigureOut">
              <a:rPr lang="zh-TW" altLang="en-US"/>
              <a:pPr>
                <a:defRPr/>
              </a:pPr>
              <a:t>2010/4/30</a:t>
            </a:fld>
            <a:endParaRPr lang="en-US" altLang="zh-TW"/>
          </a:p>
        </p:txBody>
      </p:sp>
      <p:sp>
        <p:nvSpPr>
          <p:cNvPr id="3789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678B23A3-1982-4408-BCC0-CBAAEB5194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맑은 고딕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맑은 고딕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맑은 고딕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맑은 고딕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맑은 고딕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1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latinLnBrk="1">
              <a:defRPr/>
            </a:pPr>
            <a:fld id="{9E0319A4-8716-46E4-9080-5AED55A49982}" type="slidenum">
              <a:rPr kumimoji="0" lang="ko-KR" altLang="en-US" sz="1200">
                <a:latin typeface="+mn-lt"/>
                <a:ea typeface="+mn-ea"/>
              </a:rPr>
              <a:pPr algn="r" latinLnBrk="1">
                <a:defRPr/>
              </a:pPr>
              <a:t>21</a:t>
            </a:fld>
            <a:endParaRPr kumimoji="0" lang="en-US" altLang="ko-KR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5C44-C059-42C3-AFB9-907364E1EF2F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4780-99DE-427D-9F34-BA837A32DC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F9BD-5F15-4A3F-AEAC-345205B27EB3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D179-2BBE-40C2-99B6-11C7FA7F84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B925-26CB-446E-B37A-A01B9A1597FE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0866-6800-4A5E-A2AC-A826C0FC8F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3EF3-3C88-4361-84CD-C3A67B61E46B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33E6-72BB-4ECE-8A13-5D42C5C917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0ED9-2777-49D8-9C69-CE96CB6A5D6D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C374-E4AE-4CEC-A0BD-BD686E5ECD6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FB1C-08AA-496A-9629-DC7BD2A0E240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2892-2BB8-4D12-8AAD-B24DBE14BE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1F18-2BB0-4FA2-B720-015C3CB9CCDD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812F-60FD-407C-AE06-30513419A3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11AF8-386B-428C-9B5E-6FFCC5B026CE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9FB9-AC00-4CFD-A373-2BF419B372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BFC9-EF09-456F-8568-71E832975C10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C0FB-87AE-4A19-BAAB-599F09727D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A77D-403E-4E75-8885-94E94CAD88C1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C8E-1B5D-4AD8-958B-49B5076801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ED66-4872-4CE6-9136-47DEB0E3ABDF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40B4-AF4A-4E05-A6A5-2AD5B599E9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E14D-0762-4703-A269-68C965F8D363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482E-4DD9-400F-9150-5562E5535B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33-85D1-4BA7-939B-A67BF25E89E2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DAB7-6916-4E90-9D33-5B4E39F41F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9012-D94E-4673-922B-26CC446350DD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D0EB-2902-45DF-9E3E-F502FC511B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643B-22FA-4CF2-9E89-1821127E37A1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7CE4-E508-42E6-B36E-139030AE36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937805-CB17-4AB9-8AAD-E0D78EF624E0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B60A380-3E10-4A75-BF4B-D9CD3D2E8E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6F18-426A-498E-94FD-7740D490C388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22FE-B95A-4B1E-AFBC-8D38DBDE04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4BD8-5DC4-4881-A204-F64C0D8A5714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769BC-D5D1-415A-BAF8-E138277ED4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51E3-8827-404D-B7E4-CBC9FF601114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21EE-FF5F-461C-A0B1-64FB9E8F17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BCC0-AE9F-426B-9AD2-4FDE4068E971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69B7-81C4-4A3F-B60E-2733F99C60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8BB7-126D-4433-8A75-48D23EA88DEB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ACC3-123A-4282-AE31-38434745F0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B676-6AD4-4857-9766-C42D6081FCF6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56C7-D441-46DC-BD69-3A892E5D67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43B04-D696-4115-B1E2-E9984CF5F18C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16E8-D397-4F21-B6CC-CEEF579396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95D5-AE82-4905-A49C-DC31430877D6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B629-29A9-4F8E-96AD-2641F1B4AF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D11BA-AF52-4625-A0A7-C8A0BD370447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404C-A728-44B7-BBDD-EEF6359B04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8EA5-406D-4A03-A733-F0DCB24C4867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B493-894F-43F8-B4A2-15418D08FA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1FF07-A7B0-48D4-A9FD-55C59EF7AA39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D84D-9F2D-4108-BCA5-FA05932331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4659-9E5B-4957-88DF-FC70C7174172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CA79-A796-465A-A099-03A92108C0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3CAD-EFAB-46FF-BECC-ABA426864C97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0898-559E-4FAB-BC73-B363A350B62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8355-0DE4-4DD5-9F93-62D9098C9978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C2C92-028A-4B6C-B778-5D09A17FAB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98A-94C6-4130-B51F-9A8CF8BC5643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0971-240E-404D-9285-99D16B1176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6598-436A-42C9-BA52-584E2A3B036F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31C8-8226-48E2-BF5F-1F66C87A563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DF0E-EC7C-4B70-B0F9-C433C52B5806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B4DC-5817-4F88-A774-8310EA6AC8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DEE466-2AB6-457C-990A-08BB9B240F30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104140-51D3-497F-9E78-6AA3C61861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1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D94FB3-63D2-4260-A52B-F4659E7A9228}" type="datetimeFigureOut">
              <a:rPr lang="ko-KR" altLang="en-US"/>
              <a:pPr>
                <a:defRPr/>
              </a:pPr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6DF77E-F13F-41B5-BDDA-63246BD1D7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pitchFamily="34" charset="0"/>
              <a:ea typeface="新細明體" charset="-12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pitchFamily="34" charset="0"/>
              <a:ea typeface="新細明體" charset="-120"/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pitchFamily="34" charset="0"/>
              <a:ea typeface="新細明體" charset="-120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pitchFamily="34" charset="0"/>
              <a:ea typeface="新細明體" charset="-120"/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pitchFamily="34" charset="0"/>
              <a:ea typeface="新細明體" charset="-120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pitchFamily="34" charset="0"/>
              <a:ea typeface="新細明體" charset="-120"/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pitchFamily="34" charset="0"/>
              <a:ea typeface="新細明體" charset="-120"/>
            </a:endParaRP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新細明體" charset="-120"/>
                <a:cs typeface="맑은 고딕"/>
              </a:defRPr>
            </a:lvl1pPr>
          </a:lstStyle>
          <a:p>
            <a:pPr>
              <a:defRPr/>
            </a:pPr>
            <a:fld id="{9EED01AE-E8D6-4267-9A5B-E36CEEAA1BCB}" type="datetimeFigureOut">
              <a:rPr lang="ko-KR" altLang="en-US"/>
              <a:pPr>
                <a:defRPr/>
              </a:pPr>
              <a:t>2010-04-30</a:t>
            </a:fld>
            <a:endParaRPr lang="en-US" altLang="zh-TW"/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新細明體" charset="-120"/>
                <a:cs typeface="맑은 고딕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新細明體" charset="-120"/>
                <a:cs typeface="맑은 고딕"/>
              </a:defRPr>
            </a:lvl1pPr>
          </a:lstStyle>
          <a:p>
            <a:pPr>
              <a:defRPr/>
            </a:pPr>
            <a:fld id="{FC166770-5131-4231-9EAB-48EABA80B9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7200" b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上岩洞教會</a:t>
            </a:r>
            <a:endParaRPr lang="ko-KR" altLang="en-US" sz="7200" b="1" smtClean="0">
              <a:solidFill>
                <a:srgbClr val="BFBFB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14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altLang="ko-KR" b="1" smtClean="0">
              <a:solidFill>
                <a:srgbClr val="C4BD9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ko-KR" b="1" smtClean="0">
                <a:solidFill>
                  <a:srgbClr val="C4BD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2010</a:t>
            </a:r>
            <a:r>
              <a:rPr lang="zh-TW" altLang="en-US" b="1" smtClean="0">
                <a:solidFill>
                  <a:srgbClr val="C4BD9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맑은 고딕"/>
              </a:rPr>
              <a:t>年</a:t>
            </a:r>
            <a:r>
              <a:rPr lang="ko-KR" altLang="en-US" b="1" smtClean="0">
                <a:solidFill>
                  <a:srgbClr val="C4BD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b="1" smtClean="0">
                <a:solidFill>
                  <a:srgbClr val="C4BD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zh-TW" altLang="en-US" b="1" smtClean="0">
                <a:solidFill>
                  <a:srgbClr val="C4BD9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맑은 고딕"/>
              </a:rPr>
              <a:t>月</a:t>
            </a:r>
            <a:r>
              <a:rPr lang="ko-KR" altLang="en-US" b="1" smtClean="0">
                <a:solidFill>
                  <a:srgbClr val="C4BD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b="1" smtClean="0">
                <a:solidFill>
                  <a:srgbClr val="C4BD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  <a:r>
              <a:rPr lang="zh-TW" altLang="en-US" b="1" smtClean="0">
                <a:solidFill>
                  <a:srgbClr val="C4BD9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맑은 고딕"/>
              </a:rPr>
              <a:t>日</a:t>
            </a:r>
            <a:r>
              <a:rPr lang="ko-KR" altLang="en-US" b="1" smtClean="0">
                <a:solidFill>
                  <a:srgbClr val="C4BD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ko-KR" b="1" smtClean="0">
              <a:solidFill>
                <a:srgbClr val="C4BD9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ko-KR" sz="44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MTS</a:t>
            </a:r>
            <a:r>
              <a:rPr lang="zh-TW" altLang="en-US" sz="44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맑은 고딕"/>
              </a:rPr>
              <a:t>研習會</a:t>
            </a:r>
            <a:endParaRPr lang="en-US" altLang="ko-KR" sz="4400" b="1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ko-KR" altLang="en-US" b="1" smtClean="0">
              <a:solidFill>
                <a:srgbClr val="C4BD9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제목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572500" cy="1143000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chemeClr val="bg1"/>
                </a:solidFill>
                <a:latin typeface="굵은안상수체"/>
                <a:ea typeface="SimHei" pitchFamily="2" charset="-122"/>
                <a:cs typeface="문체부 제목 돋음체"/>
              </a:rPr>
              <a:t>現在教會的外貌</a:t>
            </a:r>
            <a:endParaRPr lang="ko-KR" altLang="en-US" sz="5400" b="1" smtClean="0">
              <a:solidFill>
                <a:schemeClr val="bg1"/>
              </a:solidFill>
              <a:latin typeface="굵은안상수체"/>
              <a:ea typeface="SimHei" pitchFamily="2" charset="-122"/>
              <a:cs typeface="문체부 제목 돋음체"/>
            </a:endParaRPr>
          </a:p>
        </p:txBody>
      </p:sp>
      <p:pic>
        <p:nvPicPr>
          <p:cNvPr id="54275" name="그림 4" descr="DSC_05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제목 1"/>
          <p:cNvSpPr>
            <a:spLocks noGrp="1"/>
          </p:cNvSpPr>
          <p:nvPr>
            <p:ph type="ctrTitle"/>
          </p:nvPr>
        </p:nvSpPr>
        <p:spPr>
          <a:xfrm>
            <a:off x="142875" y="0"/>
            <a:ext cx="6373813" cy="928688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문체부 제목 돋음체"/>
              </a:rPr>
              <a:t>現在平均出席人數</a:t>
            </a:r>
            <a:r>
              <a:rPr lang="ko-KR" altLang="en-US" sz="40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문체부 제목 돋음체"/>
              </a:rPr>
              <a:t> </a:t>
            </a:r>
            <a:r>
              <a:rPr lang="en-US" altLang="ko-KR" sz="40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문체부 제목 돋음체"/>
              </a:rPr>
              <a:t>851</a:t>
            </a:r>
            <a:r>
              <a:rPr lang="zh-TW" altLang="en-US" sz="40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문체부 제목 돋음체"/>
              </a:rPr>
              <a:t>人</a:t>
            </a:r>
            <a:endParaRPr lang="ko-KR" altLang="en-US" sz="4000" b="1" smtClean="0">
              <a:solidFill>
                <a:schemeClr val="bg1"/>
              </a:solidFill>
              <a:latin typeface="SimHei" pitchFamily="2" charset="-122"/>
              <a:ea typeface="SimHei" pitchFamily="2" charset="-122"/>
              <a:cs typeface="문체부 제목 돋음체"/>
            </a:endParaRPr>
          </a:p>
        </p:txBody>
      </p:sp>
      <p:pic>
        <p:nvPicPr>
          <p:cNvPr id="60419" name="그림 3" descr="DSC_01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제목 1"/>
          <p:cNvSpPr>
            <a:spLocks noGrp="1"/>
          </p:cNvSpPr>
          <p:nvPr>
            <p:ph type="ctrTitle"/>
          </p:nvPr>
        </p:nvSpPr>
        <p:spPr>
          <a:xfrm>
            <a:off x="142875" y="0"/>
            <a:ext cx="5786438" cy="928688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chemeClr val="bg1"/>
                </a:solidFill>
                <a:latin typeface="굵은안상수체"/>
                <a:ea typeface="SimHei" pitchFamily="2" charset="-122"/>
                <a:cs typeface="문체부 제목 돋음체"/>
              </a:rPr>
              <a:t>體育館聖殿禮拜</a:t>
            </a:r>
            <a:endParaRPr lang="ko-KR" altLang="en-US" sz="4000" b="1" smtClean="0">
              <a:solidFill>
                <a:schemeClr val="bg1"/>
              </a:solidFill>
              <a:latin typeface="굵은안상수체"/>
              <a:ea typeface="SimHei" pitchFamily="2" charset="-122"/>
              <a:cs typeface="문체부 제목 돋음체"/>
            </a:endParaRPr>
          </a:p>
        </p:txBody>
      </p:sp>
      <p:pic>
        <p:nvPicPr>
          <p:cNvPr id="64515" name="Picture 2" descr="D:\D사진\20100425\DSC_0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762000"/>
            <a:ext cx="91678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D:\D사진\20100425\DSC_0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928688"/>
            <a:ext cx="916781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제목 1"/>
          <p:cNvSpPr>
            <a:spLocks noGrp="1"/>
          </p:cNvSpPr>
          <p:nvPr>
            <p:ph type="ctrTitle"/>
          </p:nvPr>
        </p:nvSpPr>
        <p:spPr>
          <a:xfrm>
            <a:off x="142875" y="0"/>
            <a:ext cx="7308850" cy="928688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문체부 제목 돋음체"/>
              </a:rPr>
              <a:t>體育館聖殿禮拜 </a:t>
            </a:r>
            <a:r>
              <a:rPr lang="en-US" altLang="zh-TW" sz="40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문체부 제목 돋음체"/>
              </a:rPr>
              <a:t>– </a:t>
            </a:r>
            <a:r>
              <a:rPr lang="zh-TW" altLang="en-US" sz="40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문체부 제목 돋음체"/>
              </a:rPr>
              <a:t>彼此交通</a:t>
            </a:r>
            <a:endParaRPr lang="ko-KR" altLang="en-US" sz="4000" b="1" smtClean="0">
              <a:solidFill>
                <a:schemeClr val="bg1"/>
              </a:solidFill>
              <a:latin typeface="SimHei" pitchFamily="2" charset="-122"/>
              <a:ea typeface="SimHei" pitchFamily="2" charset="-122"/>
              <a:cs typeface="문체부 제목 돋음체"/>
            </a:endParaRPr>
          </a:p>
        </p:txBody>
      </p:sp>
      <p:pic>
        <p:nvPicPr>
          <p:cNvPr id="66564" name="Picture 2" descr="D:\D사진\20100425\DSC_0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3"/>
            <a:ext cx="45005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4" descr="D:\D사진\20100425\DSC_03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3"/>
            <a:ext cx="46434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74638"/>
            <a:ext cx="7283450" cy="1570037"/>
          </a:xfrm>
        </p:spPr>
        <p:txBody>
          <a:bodyPr/>
          <a:lstStyle/>
          <a:p>
            <a:pPr eaLnBrk="1" hangingPunct="1"/>
            <a:r>
              <a:rPr lang="zh-TW" altLang="en-US" sz="8000" smtClean="0">
                <a:latin typeface="SimHei" pitchFamily="2" charset="-122"/>
                <a:ea typeface="SimHei" pitchFamily="2" charset="-122"/>
              </a:rPr>
              <a:t>我的牧會故事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5263" y="2698750"/>
            <a:ext cx="7004050" cy="3273425"/>
          </a:xfrm>
        </p:spPr>
        <p:txBody>
          <a:bodyPr/>
          <a:lstStyle/>
          <a:p>
            <a:pPr algn="ctr" eaLnBrk="1" hangingPunct="1"/>
            <a:endParaRPr lang="zh-TW" altLang="en-US" sz="6000" smtClean="0">
              <a:latin typeface="SimHei" pitchFamily="2" charset="-122"/>
              <a:ea typeface="SimHei" pitchFamily="2" charset="-12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6000" smtClean="0">
                <a:latin typeface="SimHei" pitchFamily="2" charset="-122"/>
                <a:ea typeface="SimHei" pitchFamily="2" charset="-122"/>
              </a:rPr>
              <a:t>上岩洞教會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6000" smtClean="0">
                <a:latin typeface="SimHei" pitchFamily="2" charset="-122"/>
                <a:ea typeface="SimHei" pitchFamily="2" charset="-122"/>
              </a:rPr>
              <a:t>主任牧師：辛民赳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ctrTitle" idx="4294967295"/>
          </p:nvPr>
        </p:nvSpPr>
        <p:spPr>
          <a:xfrm>
            <a:off x="1187450" y="692150"/>
            <a:ext cx="7270750" cy="1081088"/>
          </a:xfrm>
        </p:spPr>
        <p:txBody>
          <a:bodyPr anchor="ctr"/>
          <a:lstStyle/>
          <a:p>
            <a:pPr eaLnBrk="1" hangingPunct="1"/>
            <a:r>
              <a:rPr lang="zh-TW" altLang="en-US" sz="8000" smtClean="0">
                <a:latin typeface="SimHei" pitchFamily="2" charset="-122"/>
                <a:ea typeface="SimHei" pitchFamily="2" charset="-122"/>
              </a:rPr>
              <a:t>牧會的動機</a:t>
            </a:r>
          </a:p>
        </p:txBody>
      </p:sp>
      <p:sp>
        <p:nvSpPr>
          <p:cNvPr id="69634" name="副標題 2"/>
          <p:cNvSpPr>
            <a:spLocks noGrp="1"/>
          </p:cNvSpPr>
          <p:nvPr>
            <p:ph type="subTitle" idx="4294967295"/>
          </p:nvPr>
        </p:nvSpPr>
        <p:spPr>
          <a:xfrm>
            <a:off x="468313" y="2060575"/>
            <a:ext cx="8280400" cy="45370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zh-TW" altLang="en-US" sz="6000" smtClean="0">
                <a:latin typeface="SimHei" pitchFamily="2" charset="-122"/>
                <a:ea typeface="SimHei" pitchFamily="2" charset="-122"/>
              </a:rPr>
              <a:t> 不照己意離開學校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US" altLang="zh-TW" sz="6000" smtClean="0">
                <a:latin typeface="SimHei" pitchFamily="2" charset="-122"/>
                <a:ea typeface="SimHei" pitchFamily="2" charset="-122"/>
              </a:rPr>
              <a:t> ENC</a:t>
            </a:r>
            <a:r>
              <a:rPr lang="zh-TW" altLang="en-US" sz="6000" smtClean="0">
                <a:latin typeface="SimHei" pitchFamily="2" charset="-122"/>
                <a:ea typeface="SimHei" pitchFamily="2" charset="-122"/>
              </a:rPr>
              <a:t>與居留權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476250"/>
            <a:ext cx="7793037" cy="1200150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latin typeface="SimHei" pitchFamily="2" charset="-122"/>
                <a:ea typeface="SimHei" pitchFamily="2" charset="-122"/>
              </a:rPr>
              <a:t>就任後情況與形象牧會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17713"/>
            <a:ext cx="8631238" cy="4506912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約有六十位出席信徒與五位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latin typeface="SimHei" pitchFamily="2" charset="-122"/>
              </a:rPr>
              <a:t> 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敬拜團員</a:t>
            </a:r>
          </a:p>
          <a:p>
            <a:pPr eaLnBrk="1" hangingPunct="1"/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前任牧者與信徒之間有衝突</a:t>
            </a:r>
          </a:p>
          <a:p>
            <a:pPr eaLnBrk="1" hangingPunct="1"/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五號公車終點站與幼年主日學、小牛傳福音方法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5400" smtClean="0">
                <a:latin typeface="SimHei" pitchFamily="2" charset="-122"/>
                <a:ea typeface="SimHei" pitchFamily="2" charset="-122"/>
              </a:rPr>
              <a:t>上岩洞教會的建堂故事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17713"/>
            <a:ext cx="8559800" cy="4435475"/>
          </a:xfrm>
        </p:spPr>
        <p:txBody>
          <a:bodyPr/>
          <a:lstStyle/>
          <a:p>
            <a:pPr eaLnBrk="1" hangingPunct="1"/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2002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年</a:t>
            </a: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1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月，讓信徒在一個月內自己決定建堂奉獻金額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  (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是一個很難的地區，需要主任牧師的果斷。</a:t>
            </a: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)</a:t>
            </a:r>
          </a:p>
          <a:p>
            <a:pPr eaLnBrk="1" hangingPunct="1"/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2003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年</a:t>
            </a: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10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月</a:t>
            </a: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1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日獻堂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14313"/>
            <a:ext cx="8043862" cy="1462087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latin typeface="SimHei" pitchFamily="2" charset="-122"/>
                <a:ea typeface="SimHei" pitchFamily="2" charset="-122"/>
              </a:rPr>
              <a:t>宣教的教會</a:t>
            </a:r>
            <a:r>
              <a:rPr lang="en-US" altLang="zh-TW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mtClean="0">
                <a:latin typeface="SimHei" pitchFamily="2" charset="-122"/>
                <a:ea typeface="SimHei" pitchFamily="2" charset="-122"/>
              </a:rPr>
              <a:t>形象牧會的一種</a:t>
            </a:r>
            <a:r>
              <a:rPr lang="en-US" altLang="zh-TW" smtClean="0">
                <a:latin typeface="SimHei" pitchFamily="2" charset="-122"/>
                <a:ea typeface="SimHei" pitchFamily="2" charset="-122"/>
              </a:rPr>
              <a:t>)</a:t>
            </a:r>
            <a:endParaRPr lang="zh-TW" altLang="en-US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17713"/>
            <a:ext cx="8559800" cy="41148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兄弟教會的支援</a:t>
            </a: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現在約有</a:t>
            </a: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40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個教會與機構支援我們</a:t>
            </a: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)</a:t>
            </a:r>
          </a:p>
          <a:p>
            <a:pPr eaLnBrk="1" hangingPunct="1"/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2008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年宣教費用支出：年度金額的</a:t>
            </a: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62.8%</a:t>
            </a:r>
          </a:p>
          <a:p>
            <a:pPr eaLnBrk="1" hangingPunct="1"/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2009</a:t>
            </a:r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年宣教費用支出：年度金額的</a:t>
            </a:r>
            <a:r>
              <a:rPr lang="en-US" altLang="zh-TW" sz="4800" smtClean="0">
                <a:latin typeface="SimHei" pitchFamily="2" charset="-122"/>
                <a:ea typeface="SimHei" pitchFamily="2" charset="-122"/>
              </a:rPr>
              <a:t>53.3%</a:t>
            </a:r>
            <a:endParaRPr lang="zh-TW" altLang="en-US" sz="4800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5400" smtClean="0">
                <a:latin typeface="SimHei" pitchFamily="2" charset="-122"/>
                <a:ea typeface="SimHei" pitchFamily="2" charset="-122"/>
              </a:rPr>
              <a:t>MTS</a:t>
            </a:r>
            <a:r>
              <a:rPr lang="zh-TW" altLang="en-US" sz="5400" smtClean="0">
                <a:latin typeface="SimHei" pitchFamily="2" charset="-122"/>
                <a:ea typeface="SimHei" pitchFamily="2" charset="-122"/>
              </a:rPr>
              <a:t>的影響與</a:t>
            </a:r>
            <a:br>
              <a:rPr lang="zh-TW" altLang="en-US" sz="5400" smtClean="0">
                <a:latin typeface="SimHei" pitchFamily="2" charset="-122"/>
                <a:ea typeface="SimHei" pitchFamily="2" charset="-122"/>
              </a:rPr>
            </a:br>
            <a:r>
              <a:rPr lang="zh-TW" altLang="en-US" sz="5400" smtClean="0">
                <a:latin typeface="SimHei" pitchFamily="2" charset="-122"/>
                <a:ea typeface="SimHei" pitchFamily="2" charset="-122"/>
              </a:rPr>
              <a:t>上岩洞教會的成長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17713"/>
            <a:ext cx="8631238" cy="41148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栽培者型領導力</a:t>
            </a:r>
          </a:p>
          <a:p>
            <a:pPr eaLnBrk="1" hangingPunct="1"/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管理者型領導力</a:t>
            </a:r>
          </a:p>
          <a:p>
            <a:pPr eaLnBrk="1" hangingPunct="1"/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管理者型領導力</a:t>
            </a:r>
          </a:p>
          <a:p>
            <a:pPr eaLnBrk="1" hangingPunct="1"/>
            <a:r>
              <a:rPr lang="zh-TW" altLang="en-US" sz="4800" smtClean="0">
                <a:latin typeface="SimHei" pitchFamily="2" charset="-122"/>
                <a:ea typeface="SimHei" pitchFamily="2" charset="-122"/>
              </a:rPr>
              <a:t>使命者型領導力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2786062" cy="857250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bg1"/>
                </a:solidFill>
                <a:latin typeface="굵은안상수체"/>
                <a:ea typeface="SimHei" pitchFamily="2" charset="-122"/>
                <a:cs typeface="문체부 제목 돋음체"/>
              </a:rPr>
              <a:t>兒童之家</a:t>
            </a:r>
          </a:p>
        </p:txBody>
      </p:sp>
      <p:pic>
        <p:nvPicPr>
          <p:cNvPr id="40963" name="그림 3" descr="DSC016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88" y="357188"/>
            <a:ext cx="6357937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kumimoji="0"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34" charset="-127"/>
                <a:ea typeface="SimHei" pitchFamily="49" charset="-122"/>
                <a:cs typeface="(한)문화방송"/>
              </a:rPr>
              <a:t>各年度長年出席現況</a:t>
            </a:r>
            <a:endParaRPr kumimoji="0" lang="ko-KR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맑은 고딕" pitchFamily="34" charset="-127"/>
              <a:ea typeface="SimHei" pitchFamily="49" charset="-122"/>
              <a:cs typeface="(한)문화방송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5" y="2500313"/>
            <a:ext cx="8072438" cy="400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4755" name="TextBox 7"/>
          <p:cNvSpPr txBox="1">
            <a:spLocks noChangeArrowheads="1"/>
          </p:cNvSpPr>
          <p:nvPr/>
        </p:nvSpPr>
        <p:spPr bwMode="auto">
          <a:xfrm>
            <a:off x="7215188" y="26431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kumimoji="0" lang="ko-KR" altLang="en-US">
              <a:latin typeface="맑은 고딕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00063" y="1214438"/>
          <a:ext cx="8001000" cy="1220787"/>
        </p:xfrm>
        <a:graphic>
          <a:graphicData uri="http://schemas.openxmlformats.org/drawingml/2006/table">
            <a:tbl>
              <a:tblPr/>
              <a:tblGrid>
                <a:gridCol w="1213711"/>
                <a:gridCol w="848418"/>
                <a:gridCol w="848418"/>
                <a:gridCol w="848418"/>
                <a:gridCol w="848418"/>
                <a:gridCol w="848418"/>
                <a:gridCol w="848418"/>
                <a:gridCol w="848418"/>
                <a:gridCol w="848418"/>
              </a:tblGrid>
              <a:tr h="30518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長年部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2002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2003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2004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2005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2006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2007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2008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2009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18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主日上午禮拜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8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主日下午禮拜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8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週六晚上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차트 11"/>
          <p:cNvGraphicFramePr/>
          <p:nvPr/>
        </p:nvGraphicFramePr>
        <p:xfrm>
          <a:off x="500034" y="2571744"/>
          <a:ext cx="792961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809" name="Text Box 59"/>
          <p:cNvSpPr txBox="1">
            <a:spLocks noChangeArrowheads="1"/>
          </p:cNvSpPr>
          <p:nvPr/>
        </p:nvSpPr>
        <p:spPr bwMode="auto">
          <a:xfrm>
            <a:off x="1116013" y="6021388"/>
            <a:ext cx="62642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ea typeface="新細明體" charset="-120"/>
              </a:rPr>
              <a:t> 2002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2003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2004</a:t>
            </a:r>
            <a:r>
              <a:rPr lang="zh-TW" altLang="en-US" sz="1600" b="1">
                <a:ea typeface="新細明體" charset="-120"/>
              </a:rPr>
              <a:t>年 </a:t>
            </a:r>
            <a:r>
              <a:rPr lang="en-US" altLang="zh-TW" sz="1600" b="1">
                <a:ea typeface="新細明體" charset="-120"/>
              </a:rPr>
              <a:t>2005</a:t>
            </a:r>
            <a:r>
              <a:rPr lang="zh-TW" altLang="en-US" sz="1600" b="1">
                <a:ea typeface="新細明體" charset="-120"/>
              </a:rPr>
              <a:t>年 </a:t>
            </a:r>
            <a:r>
              <a:rPr lang="en-US" altLang="zh-TW" sz="1600" b="1">
                <a:ea typeface="新細明體" charset="-120"/>
              </a:rPr>
              <a:t>2006</a:t>
            </a:r>
            <a:r>
              <a:rPr lang="zh-TW" altLang="en-US" sz="1600" b="1">
                <a:ea typeface="新細明體" charset="-120"/>
              </a:rPr>
              <a:t>年 </a:t>
            </a:r>
            <a:r>
              <a:rPr lang="en-US" altLang="zh-TW" sz="1600" b="1">
                <a:ea typeface="新細明體" charset="-120"/>
              </a:rPr>
              <a:t>2007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2008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2009</a:t>
            </a:r>
            <a:r>
              <a:rPr lang="zh-TW" altLang="en-US" sz="1600" b="1">
                <a:ea typeface="新細明體" charset="-120"/>
              </a:rPr>
              <a:t>年</a:t>
            </a:r>
          </a:p>
        </p:txBody>
      </p:sp>
      <p:sp>
        <p:nvSpPr>
          <p:cNvPr id="74810" name="Text Box 60"/>
          <p:cNvSpPr txBox="1">
            <a:spLocks noChangeArrowheads="1"/>
          </p:cNvSpPr>
          <p:nvPr/>
        </p:nvSpPr>
        <p:spPr bwMode="auto">
          <a:xfrm>
            <a:off x="7235825" y="2990850"/>
            <a:ext cx="1439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>
                <a:ea typeface="新細明體" charset="-120"/>
              </a:rPr>
              <a:t> 主日上午崇拜</a:t>
            </a:r>
          </a:p>
          <a:p>
            <a:pPr>
              <a:spcBef>
                <a:spcPct val="50000"/>
              </a:spcBef>
            </a:pPr>
            <a:r>
              <a:rPr lang="zh-TW" altLang="en-US" sz="1400" b="1">
                <a:ea typeface="新細明體" charset="-120"/>
              </a:rPr>
              <a:t> 主日下午崇拜</a:t>
            </a:r>
          </a:p>
          <a:p>
            <a:pPr>
              <a:spcBef>
                <a:spcPct val="50000"/>
              </a:spcBef>
            </a:pPr>
            <a:r>
              <a:rPr lang="zh-TW" altLang="en-US" sz="1400" b="1">
                <a:ea typeface="新細明體" charset="-120"/>
              </a:rPr>
              <a:t> 週六晚上</a:t>
            </a:r>
          </a:p>
        </p:txBody>
      </p:sp>
      <p:sp>
        <p:nvSpPr>
          <p:cNvPr id="74811" name="AutoShape 61"/>
          <p:cNvSpPr>
            <a:spLocks noChangeArrowheads="1"/>
          </p:cNvSpPr>
          <p:nvPr/>
        </p:nvSpPr>
        <p:spPr bwMode="auto">
          <a:xfrm>
            <a:off x="7164388" y="3140075"/>
            <a:ext cx="144462" cy="1444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4812" name="AutoShape 62"/>
          <p:cNvSpPr>
            <a:spLocks noChangeArrowheads="1"/>
          </p:cNvSpPr>
          <p:nvPr/>
        </p:nvSpPr>
        <p:spPr bwMode="auto">
          <a:xfrm>
            <a:off x="7164388" y="3429000"/>
            <a:ext cx="144462" cy="144463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4813" name="AutoShape 63"/>
          <p:cNvSpPr>
            <a:spLocks noChangeArrowheads="1"/>
          </p:cNvSpPr>
          <p:nvPr/>
        </p:nvSpPr>
        <p:spPr bwMode="auto">
          <a:xfrm>
            <a:off x="7164388" y="3717925"/>
            <a:ext cx="144462" cy="144463"/>
          </a:xfrm>
          <a:prstGeom prst="flowChartProcess">
            <a:avLst/>
          </a:prstGeom>
          <a:solidFill>
            <a:srgbClr val="9EBE4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4814" name="Text Box 67"/>
          <p:cNvSpPr txBox="1">
            <a:spLocks noChangeArrowheads="1"/>
          </p:cNvSpPr>
          <p:nvPr/>
        </p:nvSpPr>
        <p:spPr bwMode="auto">
          <a:xfrm>
            <a:off x="7235825" y="4076700"/>
            <a:ext cx="1152525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00063" y="1285875"/>
          <a:ext cx="8001000" cy="1128713"/>
        </p:xfrm>
        <a:graphic>
          <a:graphicData uri="http://schemas.openxmlformats.org/drawingml/2006/table">
            <a:tbl>
              <a:tblPr/>
              <a:tblGrid>
                <a:gridCol w="889006"/>
                <a:gridCol w="889006"/>
                <a:gridCol w="889006"/>
                <a:gridCol w="889006"/>
                <a:gridCol w="889006"/>
                <a:gridCol w="889006"/>
                <a:gridCol w="889006"/>
                <a:gridCol w="889006"/>
                <a:gridCol w="889006"/>
              </a:tblGrid>
              <a:tr h="2822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2002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2003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2004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2005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2006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2007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2008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2009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22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正式會友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2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慕道友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2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總計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0188" y="357188"/>
            <a:ext cx="6357937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kumimoji="0"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各年度會友成長現況</a:t>
            </a:r>
            <a:r>
              <a:rPr kumimoji="0" lang="ko-KR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5" y="2500313"/>
            <a:ext cx="8072438" cy="400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5831" name="TextBox 7"/>
          <p:cNvSpPr txBox="1">
            <a:spLocks noChangeArrowheads="1"/>
          </p:cNvSpPr>
          <p:nvPr/>
        </p:nvSpPr>
        <p:spPr bwMode="auto">
          <a:xfrm>
            <a:off x="7215188" y="26431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kumimoji="0" lang="ko-KR" altLang="en-US">
              <a:latin typeface="맑은 고딕"/>
            </a:endParaRPr>
          </a:p>
        </p:txBody>
      </p:sp>
      <p:graphicFrame>
        <p:nvGraphicFramePr>
          <p:cNvPr id="9" name="차트 8"/>
          <p:cNvGraphicFramePr/>
          <p:nvPr/>
        </p:nvGraphicFramePr>
        <p:xfrm>
          <a:off x="571472" y="2643182"/>
          <a:ext cx="778674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833" name="Text Box 59"/>
          <p:cNvSpPr txBox="1">
            <a:spLocks noChangeArrowheads="1"/>
          </p:cNvSpPr>
          <p:nvPr/>
        </p:nvSpPr>
        <p:spPr bwMode="auto">
          <a:xfrm>
            <a:off x="971550" y="6021388"/>
            <a:ext cx="6769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ea typeface="新細明體" charset="-120"/>
              </a:rPr>
              <a:t> 2002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2003</a:t>
            </a:r>
            <a:r>
              <a:rPr lang="zh-TW" altLang="en-US" sz="1600" b="1">
                <a:ea typeface="新細明體" charset="-120"/>
              </a:rPr>
              <a:t>年   </a:t>
            </a:r>
            <a:r>
              <a:rPr lang="en-US" altLang="zh-TW" sz="1600" b="1">
                <a:ea typeface="新細明體" charset="-120"/>
              </a:rPr>
              <a:t>2004</a:t>
            </a:r>
            <a:r>
              <a:rPr lang="zh-TW" altLang="en-US" sz="1600" b="1">
                <a:ea typeface="新細明體" charset="-120"/>
              </a:rPr>
              <a:t>年   </a:t>
            </a:r>
            <a:r>
              <a:rPr lang="en-US" altLang="zh-TW" sz="1600" b="1">
                <a:ea typeface="新細明體" charset="-120"/>
              </a:rPr>
              <a:t>2005</a:t>
            </a:r>
            <a:r>
              <a:rPr lang="zh-TW" altLang="en-US" sz="1600" b="1">
                <a:ea typeface="新細明體" charset="-120"/>
              </a:rPr>
              <a:t>年   </a:t>
            </a:r>
            <a:r>
              <a:rPr lang="en-US" altLang="zh-TW" sz="1600" b="1">
                <a:ea typeface="新細明體" charset="-120"/>
              </a:rPr>
              <a:t>2006</a:t>
            </a:r>
            <a:r>
              <a:rPr lang="zh-TW" altLang="en-US" sz="1600" b="1">
                <a:ea typeface="新細明體" charset="-120"/>
              </a:rPr>
              <a:t>年   </a:t>
            </a:r>
            <a:r>
              <a:rPr lang="en-US" altLang="zh-TW" sz="1600" b="1">
                <a:ea typeface="新細明體" charset="-120"/>
              </a:rPr>
              <a:t>2007</a:t>
            </a:r>
            <a:r>
              <a:rPr lang="zh-TW" altLang="en-US" sz="1600" b="1">
                <a:ea typeface="新細明體" charset="-120"/>
              </a:rPr>
              <a:t>年   </a:t>
            </a:r>
            <a:r>
              <a:rPr lang="en-US" altLang="zh-TW" sz="1600" b="1">
                <a:ea typeface="新細明體" charset="-120"/>
              </a:rPr>
              <a:t>2008</a:t>
            </a:r>
            <a:r>
              <a:rPr lang="zh-TW" altLang="en-US" sz="1600" b="1">
                <a:ea typeface="新細明體" charset="-120"/>
              </a:rPr>
              <a:t>年   </a:t>
            </a:r>
            <a:r>
              <a:rPr lang="en-US" altLang="zh-TW" sz="1600" b="1">
                <a:ea typeface="新細明體" charset="-120"/>
              </a:rPr>
              <a:t>2009</a:t>
            </a:r>
            <a:r>
              <a:rPr lang="zh-TW" altLang="en-US" sz="1600" b="1">
                <a:ea typeface="新細明體" charset="-120"/>
              </a:rPr>
              <a:t>年</a:t>
            </a:r>
          </a:p>
        </p:txBody>
      </p:sp>
      <p:sp>
        <p:nvSpPr>
          <p:cNvPr id="75834" name="Text Box 60"/>
          <p:cNvSpPr txBox="1">
            <a:spLocks noChangeArrowheads="1"/>
          </p:cNvSpPr>
          <p:nvPr/>
        </p:nvSpPr>
        <p:spPr bwMode="auto">
          <a:xfrm>
            <a:off x="7667625" y="2852738"/>
            <a:ext cx="10810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>
                <a:ea typeface="新細明體" charset="-120"/>
              </a:rPr>
              <a:t> 正式會友</a:t>
            </a:r>
          </a:p>
          <a:p>
            <a:pPr>
              <a:spcBef>
                <a:spcPct val="50000"/>
              </a:spcBef>
            </a:pPr>
            <a:r>
              <a:rPr lang="zh-TW" altLang="en-US" sz="1400" b="1">
                <a:ea typeface="新細明體" charset="-120"/>
              </a:rPr>
              <a:t> 慕道友</a:t>
            </a:r>
          </a:p>
          <a:p>
            <a:pPr>
              <a:spcBef>
                <a:spcPct val="50000"/>
              </a:spcBef>
            </a:pPr>
            <a:r>
              <a:rPr lang="zh-TW" altLang="en-US" sz="1400" b="1">
                <a:ea typeface="新細明體" charset="-120"/>
              </a:rPr>
              <a:t> 總計</a:t>
            </a:r>
          </a:p>
        </p:txBody>
      </p:sp>
      <p:sp>
        <p:nvSpPr>
          <p:cNvPr id="75835" name="AutoShape 61"/>
          <p:cNvSpPr>
            <a:spLocks noChangeArrowheads="1"/>
          </p:cNvSpPr>
          <p:nvPr/>
        </p:nvSpPr>
        <p:spPr bwMode="auto">
          <a:xfrm>
            <a:off x="7596188" y="3001963"/>
            <a:ext cx="144462" cy="1444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5836" name="AutoShape 62"/>
          <p:cNvSpPr>
            <a:spLocks noChangeArrowheads="1"/>
          </p:cNvSpPr>
          <p:nvPr/>
        </p:nvSpPr>
        <p:spPr bwMode="auto">
          <a:xfrm>
            <a:off x="7596188" y="3290888"/>
            <a:ext cx="144462" cy="144462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5837" name="AutoShape 63"/>
          <p:cNvSpPr>
            <a:spLocks noChangeArrowheads="1"/>
          </p:cNvSpPr>
          <p:nvPr/>
        </p:nvSpPr>
        <p:spPr bwMode="auto">
          <a:xfrm>
            <a:off x="7596188" y="3579813"/>
            <a:ext cx="144462" cy="144462"/>
          </a:xfrm>
          <a:prstGeom prst="flowChartProcess">
            <a:avLst/>
          </a:prstGeom>
          <a:solidFill>
            <a:srgbClr val="9EBE4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5838" name="Text Box 64"/>
          <p:cNvSpPr txBox="1">
            <a:spLocks noChangeArrowheads="1"/>
          </p:cNvSpPr>
          <p:nvPr/>
        </p:nvSpPr>
        <p:spPr bwMode="auto">
          <a:xfrm>
            <a:off x="7667625" y="4162425"/>
            <a:ext cx="649288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813" y="357188"/>
            <a:ext cx="7858125" cy="763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各年度兄弟教會及機構支援現況</a:t>
            </a:r>
            <a:r>
              <a:rPr kumimoji="0" lang="ko-KR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 </a:t>
            </a:r>
            <a:r>
              <a:rPr kumimoji="0" lang="en-US" altLang="ko-K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(</a:t>
            </a:r>
            <a:r>
              <a:rPr kumimoji="0" lang="zh-TW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單位</a:t>
            </a:r>
            <a:r>
              <a:rPr kumimoji="0" lang="en-US" altLang="ko-K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: </a:t>
            </a:r>
            <a:r>
              <a:rPr kumimoji="0" lang="zh-TW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千元</a:t>
            </a:r>
            <a:r>
              <a:rPr kumimoji="0" lang="en-US" altLang="ko-K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)</a:t>
            </a:r>
          </a:p>
          <a:p>
            <a:pPr algn="ctr" eaLnBrk="0" hangingPunct="0">
              <a:defRPr/>
            </a:pPr>
            <a:r>
              <a:rPr kumimoji="0" lang="en-US" altLang="ko-K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(</a:t>
            </a:r>
            <a:r>
              <a:rPr kumimoji="0" lang="zh-TW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括號</a:t>
            </a:r>
            <a:r>
              <a:rPr kumimoji="0" lang="en-US" altLang="ko-K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: </a:t>
            </a:r>
            <a:r>
              <a:rPr kumimoji="0" lang="zh-TW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支援教會及機構數</a:t>
            </a:r>
            <a:r>
              <a:rPr kumimoji="0" lang="en-US" altLang="ko-K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(한)문화방송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5" y="2500313"/>
            <a:ext cx="8072438" cy="400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8851" name="TextBox 7"/>
          <p:cNvSpPr txBox="1">
            <a:spLocks noChangeArrowheads="1"/>
          </p:cNvSpPr>
          <p:nvPr/>
        </p:nvSpPr>
        <p:spPr bwMode="auto">
          <a:xfrm>
            <a:off x="7215188" y="26431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kumimoji="0" lang="ko-KR" altLang="en-US">
              <a:latin typeface="맑은 고딕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28625" y="1214438"/>
          <a:ext cx="8072438" cy="1209675"/>
        </p:xfrm>
        <a:graphic>
          <a:graphicData uri="http://schemas.openxmlformats.org/drawingml/2006/table">
            <a:tbl>
              <a:tblPr/>
              <a:tblGrid>
                <a:gridCol w="896944"/>
                <a:gridCol w="896944"/>
                <a:gridCol w="896944"/>
                <a:gridCol w="896944"/>
                <a:gridCol w="896944"/>
                <a:gridCol w="896944"/>
                <a:gridCol w="896944"/>
                <a:gridCol w="896944"/>
                <a:gridCol w="896944"/>
              </a:tblGrid>
              <a:tr h="403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돋움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2002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2003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2004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2005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2006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2007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2008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2009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年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3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돋움"/>
                        </a:rPr>
                        <a:t>支援費用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12,879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40,530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46,645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72,258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124,158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149,126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264,380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532,014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돋움"/>
                        </a:rPr>
                        <a:t>支援教會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차트 9"/>
          <p:cNvGraphicFramePr/>
          <p:nvPr/>
        </p:nvGraphicFramePr>
        <p:xfrm>
          <a:off x="500034" y="2571744"/>
          <a:ext cx="785818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895" name="Text Box 48"/>
          <p:cNvSpPr txBox="1">
            <a:spLocks noChangeArrowheads="1"/>
          </p:cNvSpPr>
          <p:nvPr/>
        </p:nvSpPr>
        <p:spPr bwMode="auto">
          <a:xfrm>
            <a:off x="7235825" y="2990850"/>
            <a:ext cx="10810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>
                <a:ea typeface="新細明體" charset="-120"/>
              </a:rPr>
              <a:t> 支援費用</a:t>
            </a:r>
          </a:p>
          <a:p>
            <a:pPr>
              <a:spcBef>
                <a:spcPct val="50000"/>
              </a:spcBef>
            </a:pPr>
            <a:r>
              <a:rPr lang="zh-TW" altLang="en-US" sz="1400" b="1">
                <a:ea typeface="新細明體" charset="-120"/>
              </a:rPr>
              <a:t> 支援教會</a:t>
            </a:r>
          </a:p>
        </p:txBody>
      </p:sp>
      <p:sp>
        <p:nvSpPr>
          <p:cNvPr id="78896" name="AutoShape 49"/>
          <p:cNvSpPr>
            <a:spLocks noChangeArrowheads="1"/>
          </p:cNvSpPr>
          <p:nvPr/>
        </p:nvSpPr>
        <p:spPr bwMode="auto">
          <a:xfrm>
            <a:off x="7164388" y="3140075"/>
            <a:ext cx="144462" cy="1444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8897" name="AutoShape 50"/>
          <p:cNvSpPr>
            <a:spLocks noChangeArrowheads="1"/>
          </p:cNvSpPr>
          <p:nvPr/>
        </p:nvSpPr>
        <p:spPr bwMode="auto">
          <a:xfrm>
            <a:off x="7164388" y="3429000"/>
            <a:ext cx="144462" cy="144463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8898" name="Text Box 52"/>
          <p:cNvSpPr txBox="1">
            <a:spLocks noChangeArrowheads="1"/>
          </p:cNvSpPr>
          <p:nvPr/>
        </p:nvSpPr>
        <p:spPr bwMode="auto">
          <a:xfrm>
            <a:off x="7524750" y="4162425"/>
            <a:ext cx="792163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</p:txBody>
      </p:sp>
      <p:sp>
        <p:nvSpPr>
          <p:cNvPr id="78899" name="Text Box 53"/>
          <p:cNvSpPr txBox="1">
            <a:spLocks noChangeArrowheads="1"/>
          </p:cNvSpPr>
          <p:nvPr/>
        </p:nvSpPr>
        <p:spPr bwMode="auto">
          <a:xfrm>
            <a:off x="1116013" y="6092825"/>
            <a:ext cx="68405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ea typeface="新細明體" charset="-120"/>
              </a:rPr>
              <a:t>2002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2003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2004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2005</a:t>
            </a:r>
            <a:r>
              <a:rPr lang="zh-TW" altLang="en-US" sz="1600" b="1">
                <a:ea typeface="新細明體" charset="-120"/>
              </a:rPr>
              <a:t>年   </a:t>
            </a:r>
            <a:r>
              <a:rPr lang="en-US" altLang="zh-TW" sz="1600" b="1">
                <a:ea typeface="新細明體" charset="-120"/>
              </a:rPr>
              <a:t>2006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2007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2008</a:t>
            </a:r>
            <a:r>
              <a:rPr lang="zh-TW" altLang="en-US" sz="1600" b="1">
                <a:ea typeface="新細明體" charset="-120"/>
              </a:rPr>
              <a:t>年  </a:t>
            </a:r>
            <a:r>
              <a:rPr lang="en-US" altLang="zh-TW" sz="1600" b="1">
                <a:ea typeface="新細明體" charset="-120"/>
              </a:rPr>
              <a:t>2009</a:t>
            </a:r>
            <a:r>
              <a:rPr lang="zh-TW" altLang="en-US" sz="1600" b="1">
                <a:ea typeface="新細明體" charset="-120"/>
              </a:rPr>
              <a:t>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b="1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 How : </a:t>
            </a:r>
            <a:r>
              <a:rPr lang="zh-TW" altLang="en-US" b="1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兩種成功策略</a:t>
            </a:r>
            <a:endParaRPr lang="ko-KR" altLang="en-US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79874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兩種人生策略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        “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要省點力氣</a:t>
            </a:r>
            <a:r>
              <a:rPr lang="ko-KR" altLang="en-US" sz="2700" b="1" smtClean="0">
                <a:latin typeface="SimHei" pitchFamily="2" charset="-122"/>
                <a:ea typeface="SimHei" pitchFamily="2" charset="-122"/>
              </a:rPr>
              <a:t>” 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v. “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要更加努力</a:t>
            </a:r>
            <a:r>
              <a:rPr lang="ko-KR" altLang="en-US" sz="2700" b="1" smtClean="0">
                <a:latin typeface="SimHei" pitchFamily="2" charset="-122"/>
                <a:ea typeface="SimHei" pitchFamily="2" charset="-122"/>
              </a:rPr>
              <a:t>”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ko-KR" altLang="en-US" sz="1500" b="1" smtClean="0"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兩種企業策略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       (1)</a:t>
            </a:r>
            <a:r>
              <a:rPr lang="zh-TW" altLang="en-US" sz="2700" b="1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節省費用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: 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節省費用才能成功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       (2)</a:t>
            </a:r>
            <a:r>
              <a:rPr lang="zh-TW" altLang="en-US" sz="2700" b="1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跨大投資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: 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投資才能成功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1500" b="1" smtClean="0"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兩種策略的比較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      o 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費用比較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: 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低成本</a:t>
            </a:r>
            <a:r>
              <a:rPr lang="ko-KR" altLang="en-US" sz="2700" b="1" smtClean="0">
                <a:latin typeface="SimHei" pitchFamily="2" charset="-122"/>
                <a:ea typeface="SimHei" pitchFamily="2" charset="-122"/>
              </a:rPr>
              <a:t> 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v. 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高成本</a:t>
            </a:r>
            <a:endParaRPr lang="ko-KR" altLang="en-US" sz="2700" b="1" smtClean="0"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o-KR" altLang="en-US" sz="2700" b="1" smtClean="0">
                <a:latin typeface="SimHei" pitchFamily="2" charset="-122"/>
                <a:ea typeface="SimHei" pitchFamily="2" charset="-122"/>
              </a:rPr>
              <a:t>      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o 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期間比較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: 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短期策略</a:t>
            </a:r>
            <a:r>
              <a:rPr lang="ko-KR" altLang="en-US" sz="2700" b="1" smtClean="0">
                <a:latin typeface="SimHei" pitchFamily="2" charset="-122"/>
                <a:ea typeface="SimHei" pitchFamily="2" charset="-122"/>
              </a:rPr>
              <a:t> 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v. 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長期策略</a:t>
            </a:r>
            <a:endParaRPr lang="ko-KR" altLang="en-US" sz="2700" b="1" smtClean="0"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o-KR" altLang="en-US" sz="2700" b="1" smtClean="0">
                <a:latin typeface="SimHei" pitchFamily="2" charset="-122"/>
                <a:ea typeface="SimHei" pitchFamily="2" charset="-122"/>
              </a:rPr>
              <a:t>      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o </a:t>
            </a:r>
            <a:r>
              <a:rPr lang="zh-TW" altLang="en-US" sz="2700" b="1" smtClean="0">
                <a:latin typeface="SimHei" pitchFamily="2" charset="-122"/>
                <a:ea typeface="SimHei" pitchFamily="2" charset="-122"/>
              </a:rPr>
              <a:t>結果比較</a:t>
            </a:r>
            <a:r>
              <a:rPr lang="en-US" altLang="ko-KR" sz="2700" b="1" smtClean="0">
                <a:latin typeface="SimHei" pitchFamily="2" charset="-122"/>
                <a:ea typeface="SimHei" pitchFamily="2" charset="-122"/>
              </a:rPr>
              <a:t>: </a:t>
            </a:r>
            <a:r>
              <a:rPr lang="zh-TW" altLang="en-US" sz="2700" b="1" u="sng" smtClean="0">
                <a:solidFill>
                  <a:schemeClr val="hlink"/>
                </a:solidFill>
                <a:latin typeface="SimHei" pitchFamily="2" charset="-122"/>
                <a:ea typeface="SimHei" pitchFamily="2" charset="-122"/>
              </a:rPr>
              <a:t>相同結果</a:t>
            </a:r>
            <a:r>
              <a:rPr lang="ko-KR" altLang="en-US" sz="2700" b="1" u="sng" smtClean="0">
                <a:solidFill>
                  <a:schemeClr val="hlink"/>
                </a:solidFill>
                <a:latin typeface="SimHei" pitchFamily="2" charset="-122"/>
                <a:ea typeface="SimHei" pitchFamily="2" charset="-122"/>
              </a:rPr>
              <a:t> </a:t>
            </a:r>
            <a:r>
              <a:rPr lang="en-US" altLang="ko-KR" sz="2700" b="1" u="sng" smtClean="0">
                <a:solidFill>
                  <a:schemeClr val="hlink"/>
                </a:solidFill>
                <a:latin typeface="SimHei" pitchFamily="2" charset="-122"/>
                <a:ea typeface="SimHei" pitchFamily="2" charset="-122"/>
              </a:rPr>
              <a:t>v. </a:t>
            </a:r>
            <a:r>
              <a:rPr lang="zh-TW" altLang="en-US" sz="2700" b="1" u="sng" smtClean="0">
                <a:solidFill>
                  <a:schemeClr val="hlink"/>
                </a:solidFill>
                <a:latin typeface="SimHei" pitchFamily="2" charset="-122"/>
                <a:ea typeface="SimHei" pitchFamily="2" charset="-122"/>
              </a:rPr>
              <a:t>更好的結果</a:t>
            </a:r>
            <a:endParaRPr lang="ko-KR" altLang="en-US" sz="2700" b="1" u="sng" smtClean="0">
              <a:solidFill>
                <a:schemeClr val="hlink"/>
              </a:solidFill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ko-KR" altLang="en-US" sz="2700" b="1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제목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en-US" b="1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兩種努力的架構</a:t>
            </a:r>
            <a:endParaRPr lang="ko-KR" altLang="en-US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80898" name="내용 개체 틀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(1)</a:t>
            </a:r>
            <a:r>
              <a:rPr lang="zh-TW" altLang="en-US" b="1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經濟心態</a:t>
            </a: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= </a:t>
            </a:r>
            <a:r>
              <a:rPr lang="zh-TW" altLang="en-US" b="1" u="sng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付出少努力</a:t>
            </a:r>
            <a:r>
              <a:rPr lang="ko-KR" altLang="en-US" b="1" u="sng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 </a:t>
            </a:r>
            <a:r>
              <a:rPr lang="en-US" altLang="ko-KR" b="1" u="sng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-&gt;</a:t>
            </a:r>
            <a:r>
              <a:rPr lang="zh-TW" altLang="en-US" b="1" u="sng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理所當然的人生</a:t>
            </a:r>
            <a:endParaRPr lang="ko-KR" altLang="en-US" b="1" u="sng" smtClean="0">
              <a:solidFill>
                <a:srgbClr val="17038F"/>
              </a:solidFill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b="1" smtClean="0">
                <a:latin typeface="SimHei" pitchFamily="2" charset="-122"/>
                <a:ea typeface="SimHei" pitchFamily="2" charset="-122"/>
              </a:rPr>
              <a:t>      “</a:t>
            </a:r>
            <a:r>
              <a:rPr lang="zh-TW" altLang="en-US" b="1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人生本是這樣的</a:t>
            </a:r>
            <a:r>
              <a:rPr lang="ko-KR" altLang="en-US" b="1" smtClean="0">
                <a:latin typeface="SimHei" pitchFamily="2" charset="-122"/>
                <a:ea typeface="SimHei" pitchFamily="2" charset="-122"/>
              </a:rPr>
              <a:t>”</a:t>
            </a: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, “ </a:t>
            </a:r>
            <a:r>
              <a:rPr lang="zh-TW" altLang="en-US" b="1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比現在多一點錢，有什麼用呢</a:t>
            </a: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?”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      </a:t>
            </a:r>
            <a:r>
              <a:rPr lang="zh-TW" altLang="en-US" b="1" smtClean="0">
                <a:latin typeface="SimHei" pitchFamily="2" charset="-122"/>
                <a:ea typeface="SimHei" pitchFamily="2" charset="-122"/>
              </a:rPr>
              <a:t>好像現在有所益處</a:t>
            </a: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…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      </a:t>
            </a:r>
            <a:r>
              <a:rPr lang="zh-TW" altLang="en-US" b="1" smtClean="0">
                <a:latin typeface="SimHei" pitchFamily="2" charset="-122"/>
                <a:ea typeface="SimHei" pitchFamily="2" charset="-122"/>
              </a:rPr>
              <a:t>頭腦好，動歪腦筋</a:t>
            </a: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. -&gt; </a:t>
            </a:r>
            <a:r>
              <a:rPr lang="zh-TW" altLang="en-US" b="1" smtClean="0">
                <a:latin typeface="SimHei" pitchFamily="2" charset="-122"/>
                <a:ea typeface="SimHei" pitchFamily="2" charset="-122"/>
              </a:rPr>
              <a:t>失敗</a:t>
            </a:r>
            <a:endParaRPr lang="ko-KR" altLang="en-US" b="1" smtClean="0"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ko-KR" altLang="en-US" sz="1800" b="1" smtClean="0"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(2)</a:t>
            </a:r>
            <a:r>
              <a:rPr lang="zh-TW" altLang="en-US" b="1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投資心態</a:t>
            </a: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= </a:t>
            </a:r>
            <a:r>
              <a:rPr lang="zh-TW" altLang="en-US" b="1" u="sng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付出多的努力</a:t>
            </a:r>
            <a:r>
              <a:rPr lang="en-US" altLang="ko-KR" b="1" u="sng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-&gt;</a:t>
            </a:r>
            <a:r>
              <a:rPr lang="zh-TW" altLang="en-US" b="1" u="sng" smtClean="0">
                <a:solidFill>
                  <a:srgbClr val="17038F"/>
                </a:solidFill>
                <a:latin typeface="SimHei" pitchFamily="2" charset="-122"/>
                <a:ea typeface="SimHei" pitchFamily="2" charset="-122"/>
              </a:rPr>
              <a:t>更好的人生</a:t>
            </a:r>
            <a:endParaRPr lang="ko-KR" altLang="en-US" b="1" u="sng" smtClean="0">
              <a:solidFill>
                <a:srgbClr val="17038F"/>
              </a:solidFill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b="1" smtClean="0">
                <a:latin typeface="SimHei" pitchFamily="2" charset="-122"/>
                <a:ea typeface="SimHei" pitchFamily="2" charset="-122"/>
              </a:rPr>
              <a:t>      “</a:t>
            </a:r>
            <a:r>
              <a:rPr lang="zh-TW" altLang="en-US" b="1" smtClean="0">
                <a:latin typeface="SimHei" pitchFamily="2" charset="-122"/>
                <a:ea typeface="SimHei" pitchFamily="2" charset="-122"/>
              </a:rPr>
              <a:t>少種的少收，多種的多收</a:t>
            </a: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.”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      </a:t>
            </a:r>
            <a:r>
              <a:rPr lang="zh-TW" altLang="en-US" b="1" smtClean="0">
                <a:latin typeface="SimHei" pitchFamily="2" charset="-122"/>
                <a:ea typeface="SimHei" pitchFamily="2" charset="-122"/>
              </a:rPr>
              <a:t>好像是個愚笨</a:t>
            </a: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…-&gt;</a:t>
            </a:r>
            <a:r>
              <a:rPr lang="zh-TW" altLang="en-US" b="1" smtClean="0">
                <a:latin typeface="SimHei" pitchFamily="2" charset="-122"/>
                <a:ea typeface="SimHei" pitchFamily="2" charset="-122"/>
              </a:rPr>
              <a:t>人必得努力的代價</a:t>
            </a:r>
            <a:r>
              <a:rPr lang="en-US" altLang="ko-KR" b="1" smtClean="0">
                <a:latin typeface="SimHei" pitchFamily="2" charset="-122"/>
                <a:ea typeface="SimHei" pitchFamily="2" charset="-122"/>
              </a:rPr>
              <a:t>.</a:t>
            </a:r>
            <a:endParaRPr lang="ko-KR" altLang="en-US" b="1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2786062" cy="8572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굵은안상수체"/>
                <a:ea typeface="문체부 제목 돋음체"/>
                <a:cs typeface="문체부 제목 돋음체"/>
              </a:rPr>
              <a:t>幼稚園</a:t>
            </a:r>
          </a:p>
        </p:txBody>
      </p:sp>
      <p:pic>
        <p:nvPicPr>
          <p:cNvPr id="43011" name="그림 4" descr="DSC016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제목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4357687" cy="857250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bg1"/>
                </a:solidFill>
                <a:latin typeface="굵은안상수체"/>
                <a:ea typeface="SimHei" pitchFamily="2" charset="-122"/>
                <a:cs typeface="문체부 제목 돋음체"/>
              </a:rPr>
              <a:t>醫治教育中心</a:t>
            </a:r>
          </a:p>
        </p:txBody>
      </p:sp>
      <p:pic>
        <p:nvPicPr>
          <p:cNvPr id="44035" name="그림 5" descr="치료교육센타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제목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3786187" cy="857250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bg1"/>
                </a:solidFill>
                <a:latin typeface="굵은안상수체"/>
                <a:ea typeface="SimHei" pitchFamily="2" charset="-122"/>
                <a:cs typeface="문체부 제목 돋음체"/>
              </a:rPr>
              <a:t>銀髮族學校</a:t>
            </a:r>
          </a:p>
        </p:txBody>
      </p:sp>
      <p:pic>
        <p:nvPicPr>
          <p:cNvPr id="46083" name="그림 3" descr="DSC_02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제목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3786187" cy="857250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bg1"/>
                </a:solidFill>
                <a:latin typeface="굵은안상수체"/>
                <a:ea typeface="SimHei" pitchFamily="2" charset="-122"/>
                <a:cs typeface="문체부 제목 돋음체"/>
              </a:rPr>
              <a:t>新生命</a:t>
            </a:r>
          </a:p>
        </p:txBody>
      </p:sp>
      <p:pic>
        <p:nvPicPr>
          <p:cNvPr id="48131" name="그림 3" descr="DSC_33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제목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3786187" cy="857250"/>
          </a:xfrm>
        </p:spPr>
        <p:txBody>
          <a:bodyPr/>
          <a:lstStyle/>
          <a:p>
            <a:pPr eaLnBrk="1" hangingPunct="1"/>
            <a:r>
              <a:rPr lang="en-US" altLang="ko-KR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MTS 1</a:t>
            </a:r>
            <a:r>
              <a:rPr lang="zh-TW" altLang="en-US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期</a:t>
            </a:r>
            <a:r>
              <a:rPr lang="ko-KR" altLang="en-US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문체부 제목 돋음체"/>
              </a:rPr>
              <a:t> </a:t>
            </a:r>
          </a:p>
        </p:txBody>
      </p:sp>
      <p:pic>
        <p:nvPicPr>
          <p:cNvPr id="49155" name="Picture 2" descr="닫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91582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제목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4500562" cy="857250"/>
          </a:xfrm>
        </p:spPr>
        <p:txBody>
          <a:bodyPr/>
          <a:lstStyle/>
          <a:p>
            <a:pPr eaLnBrk="1" hangingPunct="1"/>
            <a:r>
              <a:rPr lang="en-US" altLang="ko-KR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MTS </a:t>
            </a:r>
            <a:r>
              <a:rPr lang="zh-TW" altLang="en-US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獻身禮拜</a:t>
            </a:r>
            <a:r>
              <a:rPr lang="ko-KR" altLang="en-US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문체부 제목 돋음체"/>
              </a:rPr>
              <a:t> </a:t>
            </a:r>
          </a:p>
        </p:txBody>
      </p:sp>
      <p:pic>
        <p:nvPicPr>
          <p:cNvPr id="50179" name="Picture 2" descr="원본 이미지 보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제목 1"/>
          <p:cNvSpPr>
            <a:spLocks noGrp="1"/>
          </p:cNvSpPr>
          <p:nvPr>
            <p:ph type="ctrTitle"/>
          </p:nvPr>
        </p:nvSpPr>
        <p:spPr>
          <a:xfrm>
            <a:off x="0" y="142875"/>
            <a:ext cx="7858125" cy="857250"/>
          </a:xfrm>
        </p:spPr>
        <p:txBody>
          <a:bodyPr/>
          <a:lstStyle/>
          <a:p>
            <a:pPr eaLnBrk="1" hangingPunct="1"/>
            <a:r>
              <a:rPr lang="en-US" altLang="ko-KR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MTS </a:t>
            </a:r>
            <a:r>
              <a:rPr lang="zh-TW" altLang="en-US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現</a:t>
            </a:r>
            <a:r>
              <a:rPr lang="ko-KR" altLang="en-US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</a:t>
            </a:r>
            <a:r>
              <a:rPr lang="en-US" altLang="ko-KR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6</a:t>
            </a:r>
            <a:r>
              <a:rPr lang="zh-TW" altLang="en-US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期</a:t>
            </a:r>
            <a:r>
              <a:rPr lang="en-US" altLang="ko-KR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en-US" sz="4800" b="1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結業之後餐會</a:t>
            </a:r>
            <a:endParaRPr lang="ko-KR" altLang="en-US" sz="4800" b="1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51203" name="Picture 2" descr="닫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821</Words>
  <Application>Microsoft Office PowerPoint</Application>
  <PresentationFormat>On-screen Show (4:3)</PresentationFormat>
  <Paragraphs>177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簡報設計範本</vt:lpstr>
      </vt:variant>
      <vt:variant>
        <vt:i4>4</vt:i4>
      </vt:variant>
      <vt:variant>
        <vt:lpstr>投影片標題</vt:lpstr>
      </vt:variant>
      <vt:variant>
        <vt:i4>24</vt:i4>
      </vt:variant>
    </vt:vector>
  </HeadingPairs>
  <TitlesOfParts>
    <vt:vector size="40" baseType="lpstr">
      <vt:lpstr>Arial</vt:lpstr>
      <vt:lpstr>맑은 고딕</vt:lpstr>
      <vt:lpstr>Calibri</vt:lpstr>
      <vt:lpstr>新細明體</vt:lpstr>
      <vt:lpstr>Tahoma</vt:lpstr>
      <vt:lpstr>Wingdings</vt:lpstr>
      <vt:lpstr>SimHei</vt:lpstr>
      <vt:lpstr>굵은안상수체</vt:lpstr>
      <vt:lpstr>문체부 제목 돋음체</vt:lpstr>
      <vt:lpstr>(한)문화방송</vt:lpstr>
      <vt:lpstr>Dotum</vt:lpstr>
      <vt:lpstr>Wingdings 2</vt:lpstr>
      <vt:lpstr>Office 테마</vt:lpstr>
      <vt:lpstr>1_Office 테마</vt:lpstr>
      <vt:lpstr>Blends</vt:lpstr>
      <vt:lpstr>Blends</vt:lpstr>
      <vt:lpstr>上岩洞教會</vt:lpstr>
      <vt:lpstr>兒童之家</vt:lpstr>
      <vt:lpstr>幼稚園</vt:lpstr>
      <vt:lpstr>醫治教育中心</vt:lpstr>
      <vt:lpstr>銀髮族學校</vt:lpstr>
      <vt:lpstr>新生命</vt:lpstr>
      <vt:lpstr>MTS 1期 </vt:lpstr>
      <vt:lpstr>MTS 獻身禮拜 </vt:lpstr>
      <vt:lpstr>MTS 現 6期 結業之後餐會</vt:lpstr>
      <vt:lpstr>現在教會的外貌</vt:lpstr>
      <vt:lpstr>現在平均出席人數 851人</vt:lpstr>
      <vt:lpstr>體育館聖殿禮拜</vt:lpstr>
      <vt:lpstr>體育館聖殿禮拜 – 彼此交通</vt:lpstr>
      <vt:lpstr>我的牧會故事</vt:lpstr>
      <vt:lpstr>牧會的動機</vt:lpstr>
      <vt:lpstr>就任後情況與形象牧會</vt:lpstr>
      <vt:lpstr>上岩洞教會的建堂故事</vt:lpstr>
      <vt:lpstr>宣教的教會(形象牧會的一種)</vt:lpstr>
      <vt:lpstr>MTS的影響與 上岩洞教會的成長</vt:lpstr>
      <vt:lpstr>投影片 20</vt:lpstr>
      <vt:lpstr>投影片 21</vt:lpstr>
      <vt:lpstr>投影片 22</vt:lpstr>
      <vt:lpstr> How : 兩種成功策略</vt:lpstr>
      <vt:lpstr> 兩種努力的架構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노력이 사람을 만든다</dc:title>
  <dc:creator>김종문</dc:creator>
  <cp:lastModifiedBy>ezra-173</cp:lastModifiedBy>
  <cp:revision>242</cp:revision>
  <dcterms:created xsi:type="dcterms:W3CDTF">2009-05-22T02:29:51Z</dcterms:created>
  <dcterms:modified xsi:type="dcterms:W3CDTF">2010-04-30T07:35:54Z</dcterms:modified>
</cp:coreProperties>
</file>